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84" r:id="rId7"/>
    <p:sldId id="280" r:id="rId8"/>
    <p:sldId id="261" r:id="rId9"/>
    <p:sldId id="283" r:id="rId10"/>
    <p:sldId id="279" r:id="rId11"/>
    <p:sldId id="266" r:id="rId12"/>
    <p:sldId id="268" r:id="rId13"/>
    <p:sldId id="281" r:id="rId14"/>
    <p:sldId id="270" r:id="rId15"/>
    <p:sldId id="27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63" r:id="rId25"/>
    <p:sldId id="264" r:id="rId26"/>
    <p:sldId id="293" r:id="rId27"/>
    <p:sldId id="294" r:id="rId28"/>
    <p:sldId id="271" r:id="rId29"/>
    <p:sldId id="272" r:id="rId30"/>
    <p:sldId id="27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2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88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9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2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E6DC-8683-43EA-B685-89EEDF181DB1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E28CC-57F4-4DB1-94A1-5161DAA70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5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land?lang=ru" TargetMode="External"/><Relationship Id="rId2" Type="http://schemas.openxmlformats.org/officeDocument/2006/relationships/hyperlink" Target="https://www.un.org/sustainabledevelopment/ru/sustainable-development-go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stud.kz/ru/referat/show/29540" TargetMode="External"/><Relationship Id="rId4" Type="http://schemas.openxmlformats.org/officeDocument/2006/relationships/hyperlink" Target="https://www.gov.kz/memleket/entities/aqmola-sand/activities/7355?lang=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386" y="441999"/>
            <a:ext cx="101052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КАЗАХСКИЙ НАЦИОНАЛЬНЫЙ УНИВЕРСИТЕТ ИМЕНИ АЛЬ-ФАРАБИ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ЮРИДИЧЕСКИЙ ФАКУЛЬТЕТ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ТАМОЖЕННОГО, ФИНАНСОВОГО И ЭКОЛОГИЧЕСКОГО 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09" y="5065676"/>
            <a:ext cx="697643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Лектор: доктор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старший преподаватель  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Ережепкызы Роза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851" y="2523005"/>
            <a:ext cx="630177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Дисциплина Земельное право 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Лекция №5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k-KZ" dirty="0">
                <a:latin typeface="Arial" pitchFamily="34" charset="0"/>
                <a:cs typeface="Arial" pitchFamily="34" charset="0"/>
              </a:rPr>
              <a:t>“Государственно - правовой механизм  регулирования использования и охраны земель”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8215F5-BABB-4C8D-90C0-15C56363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91964" l="9804" r="89916">
                        <a14:foregroundMark x1="45098" y1="10714" x2="45098" y2="10714"/>
                        <a14:foregroundMark x1="45098" y1="10714" x2="45098" y2="10714"/>
                        <a14:foregroundMark x1="10084" y1="46429" x2="10084" y2="46429"/>
                        <a14:foregroundMark x1="51261" y1="89881" x2="51261" y2="89881"/>
                        <a14:foregroundMark x1="48739" y1="91964" x2="48739" y2="91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028" y="132038"/>
            <a:ext cx="2081171" cy="195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4EF3F-AB6E-422F-A5B0-7E3010A6B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330011"/>
            <a:ext cx="1396546" cy="1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161" y="848957"/>
            <a:ext cx="5753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обобщение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практики применения земельного законодательства и его совершенствование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реализация государственной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политики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в области регулирования земельных отношений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разработка и внесение на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в Правительство Республики Казахстан проектов нормативных правовых актов в области регулирования земельных отношений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разработка и утверждение правил рационального использования земель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сельскохозяйственного назначения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по согласованию с уполномоченным государственным органом в области развития агропромышленного комплекса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6713091" y="2078789"/>
            <a:ext cx="5478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местных представительных органов и органов местного самоуправления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43910" y="214488"/>
            <a:ext cx="9898207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уполномоченного органа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8510" y="3245793"/>
            <a:ext cx="54863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земельно-хозяйственного устройства территории населенных пунктов, включая сельскохозяйственные угодья, переданные в ведение местных исполнительных органов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заслушивание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отчетов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руководителей местных исполнительных органов и организаций о состоянии использования и охраны земельных ресурсов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принятие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решений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об установлении границ между административно-территориальными единицами в пределах компетенции, установленной законодательными актами Республики Казахстан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осуществление в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соответствии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с законодательством Республики Казахстан иных полномочий по обеспечению прав и законных интересов граждан</a:t>
            </a:r>
          </a:p>
        </p:txBody>
      </p:sp>
      <p:pic>
        <p:nvPicPr>
          <p:cNvPr id="25602" name="Picture 2" descr="Компетенция – Бесплатные иконки: пользователь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943" y="3751551"/>
            <a:ext cx="3020147" cy="3020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56" y="389816"/>
            <a:ext cx="9354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местного исполнительного органа области, города республиканского значения, столицы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011" y="1397852"/>
            <a:ext cx="70655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представление на утверждение местному представительному органу области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границ пригородных зон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городов районного значения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предоставление земельных участков для целей 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недропользования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(для проведения работ по добыче; по совмещенной разведке и добыче; по строительству и (или) эксплуатации подземных сооружений, не связанных с разведкой и (или) добычей)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предоставление земельных участков под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скотопрогонные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трассы временного пользования межрайонного значения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выдача разрешений на использование земельных участков для проведения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изыскательских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работ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резервирование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земель</a:t>
            </a:r>
            <a:endParaRPr lang="ru-K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kisspng-portable-network-graphics-computer-icons-scalable-industrial-pollution-sources-svg-png-icon-free-dow-5c184f64c1c2d7.9102589515450970607937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4097" y="1717963"/>
            <a:ext cx="4336849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544" y="476625"/>
            <a:ext cx="10227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районного (кроме районов в городах) исполнительного органа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6220691" y="1300061"/>
            <a:ext cx="55695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предоставление земельных участков в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частную собственность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и землепользование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установление публичных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сервитутов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целей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недропользования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, связанных с геологическим изучением и разведкой полезных ископаемых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разработка проектов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земельно-хозяйственного устройства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 территории населенных пунктов, включая сельскохозяйственные угодья, переданные в ведение сельских исполнительных органов, для утверждения соответствующим представительным органом и обеспечение их выполнения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изъятие земельных участков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в том числе для государственных нужд</a:t>
            </a:r>
          </a:p>
        </p:txBody>
      </p:sp>
      <p:pic>
        <p:nvPicPr>
          <p:cNvPr id="5" name="Рисунок 4" descr="kisspng-farm-agriculture-tractor-agriculture-5ac47f7e774fd6.20680856152282713448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434"/>
            <a:ext cx="3426567" cy="2821564"/>
          </a:xfrm>
          <a:prstGeom prst="rect">
            <a:avLst/>
          </a:prstGeom>
        </p:spPr>
      </p:pic>
      <p:pic>
        <p:nvPicPr>
          <p:cNvPr id="6" name="Рисунок 5" descr="kisspng-farmer-agriculture-field-clip-art-cassava-5ac5fa11cbacf1.2785151015229240498343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6989" y="3283528"/>
            <a:ext cx="3273399" cy="32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291" y="19720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местного исполнительного органа города областного значения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515293" y="1111333"/>
            <a:ext cx="60379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состава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земельной комиссии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разработка положения о ней и направление на утверждение в соответствующий местный представительный орган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земельно-хозяйственного устройства территории населенных пунктов, находящихся в его административном подчинении, для утверждения соответствующим представительным органом и обеспечение их выполнения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представление на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утверждение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проектов (схем) зонирования земель представительному органу города областного значения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осуществление в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интересах</a:t>
            </a:r>
            <a:r>
              <a:rPr lang="ru-RU" dirty="0">
                <a:latin typeface="Arial" pitchFamily="34" charset="0"/>
                <a:cs typeface="Arial" pitchFamily="34" charset="0"/>
              </a:rPr>
              <a:t> местного государственного управления иных полномочий, возлагаемых на местные исполнительные органы законодательством Республики Казахстан</a:t>
            </a:r>
            <a:endParaRPr lang="ru-K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28 декабря 2020 года состоится областная земельная комиссия по  предоставлению прав земельного пользовани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85865" y="1929247"/>
            <a:ext cx="4966603" cy="2905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615925" y="409726"/>
            <a:ext cx="10703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</a:t>
            </a:r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акимов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города районного значения, поселка, села, сельских округов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34545" y="1260938"/>
            <a:ext cx="54725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предложений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в районный (городской)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акимат</a:t>
            </a:r>
            <a:r>
              <a:rPr lang="ru-RU" dirty="0">
                <a:latin typeface="Arial" pitchFamily="34" charset="0"/>
                <a:cs typeface="Arial" pitchFamily="34" charset="0"/>
              </a:rPr>
              <a:t> по вопросу изъятия земельных участков, в том числе для государственных нужд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Плана по управлению пастбищами и их использованию и представление ежегодного отчета об итогах его реализации органу местного самоуправления (сходу местного сообщества)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опубликование в средствах массовой информации, распространяемых на соответствующих территориях,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ежегодных отчетов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об итогах реализации Плана по управлению пастбищами и их использованию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публичных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сервитутов</a:t>
            </a:r>
          </a:p>
        </p:txBody>
      </p:sp>
      <p:pic>
        <p:nvPicPr>
          <p:cNvPr id="7" name="Рисунок 6" descr="transparent-hay-day-farm-countryside-pasture-fields-65051121e830d0.657194761694830881951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0891" y="415637"/>
            <a:ext cx="6040582" cy="60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75988" y="558961"/>
            <a:ext cx="7324121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Комитет по управлению земельными ресурсами</a:t>
            </a:r>
            <a:endParaRPr lang="en-US" altLang="ko-KR" sz="7200" b="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4" y="1717964"/>
            <a:ext cx="59663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государственный </a:t>
            </a:r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орган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ведомство в пределах компетенции </a:t>
            </a:r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Министерства сельского хозяйства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осуществляющим стратегические, регулятивные, реализационные и контрольно-надзорные функции в сфере управления земельными ресурсами.</a:t>
            </a:r>
          </a:p>
          <a:p>
            <a:pPr algn="just"/>
            <a:endParaRPr lang="ru-RU" sz="17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700" dirty="0">
                <a:latin typeface="Arial" pitchFamily="34" charset="0"/>
                <a:cs typeface="Arial" pitchFamily="34" charset="0"/>
              </a:rPr>
              <a:t>Комитет по управлению земельными ресурсами Министерства сельского хозяйства Республики Казахстан </a:t>
            </a:r>
            <a:r>
              <a:rPr lang="ru-RU" sz="1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обеспечивает проведение единой государственной политики 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в области управления земельными ресурсами и регулирования земельных отношений, управление топографо-геодезическими и картографическими работами, осуществление государственного контроля за рациональным использованием и охраной земельных ресурсов Республики Казахстан.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AutoShape 2" descr="Комитет по управлению земельными ресурсами МСХ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kisspng-computer-icons-symbol-clip-art-government-5ac31790ef41b2.89916585152273499298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1799" y="955963"/>
            <a:ext cx="5056909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69"/>
            <a:ext cx="10427539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Основными приоритетными направлениями деятельности Комитета являются:</a:t>
            </a:r>
            <a:endParaRPr lang="en-US" altLang="ko-KR" sz="7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3626" y="1402559"/>
            <a:ext cx="63681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проведение единой государственной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политики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области управления земельными ресурсами и регулирования земельных отношений;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научно-техническое обеспечение в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геодезических, астрономо-геодезических,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аэрофотокосмических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топографических и картографических работах, стандартизации и инженерном оборудовании;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углубление земельной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реформы</a:t>
            </a:r>
            <a:r>
              <a:rPr lang="ru-RU" dirty="0">
                <a:latin typeface="Arial" pitchFamily="34" charset="0"/>
                <a:cs typeface="Arial" pitchFamily="34" charset="0"/>
              </a:rPr>
              <a:t> и организация работ по ее непосредственному выполнению;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осуществление государственного контроля за использованием и охраной земель, проведение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землеустройства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, ведение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мониторинга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земель, государственного земельного кадастра;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содействие становлению и развитию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рынка</a:t>
            </a:r>
            <a:r>
              <a:rPr lang="ru-RU" dirty="0">
                <a:latin typeface="Arial" pitchFamily="34" charset="0"/>
                <a:cs typeface="Arial" pitchFamily="34" charset="0"/>
              </a:rPr>
              <a:t> земли и прав землепользования; 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проведение топографо-геодезических и картографических работ</a:t>
            </a:r>
          </a:p>
        </p:txBody>
      </p:sp>
      <p:pic>
        <p:nvPicPr>
          <p:cNvPr id="5" name="Рисунок 4" descr="kisspng-surveyor-civil-engineering-geodesy-5af2d63e25aa28.7822092015258639981543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836" y="1288473"/>
            <a:ext cx="4779818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1459662" y="268015"/>
            <a:ext cx="922219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Задачи, права и обязанности Комитета по управлению земельными ресурсами Министерства сельского хозяйства Республики Казахстан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752" y="1111615"/>
            <a:ext cx="10880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      выполнение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регулятивных, реализационных и контрольных </a:t>
            </a:r>
            <a:r>
              <a:rPr lang="ru-RU" dirty="0">
                <a:latin typeface="Arial" pitchFamily="34" charset="0"/>
                <a:cs typeface="Arial" pitchFamily="34" charset="0"/>
              </a:rPr>
              <a:t>функций, а также участие в выполнении стратегических функций в сфере по управлению земельными ресурсами;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      обеспечение рационального и эффективного управления земельными ресурсами.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2455506"/>
            <a:ext cx="87422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Права и обязанности: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запрашивать</a:t>
            </a:r>
            <a:r>
              <a:rPr lang="ru-RU" dirty="0">
                <a:latin typeface="Arial" pitchFamily="34" charset="0"/>
                <a:cs typeface="Arial" pitchFamily="34" charset="0"/>
              </a:rPr>
              <a:t> и получать в установленном законодательством порядке от государственных органов, организаций, их должностных лиц необходимую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информацию</a:t>
            </a:r>
            <a:r>
              <a:rPr lang="ru-RU" dirty="0">
                <a:latin typeface="Arial" pitchFamily="34" charset="0"/>
                <a:cs typeface="Arial" pitchFamily="34" charset="0"/>
              </a:rPr>
              <a:t> и материалы;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      давать разъяснения и комментарии по применению действующего законодательства по вопросам, входящим в компетенцию Комитета; 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принимать и регистрировать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обращения, содействовать их оформлению и приложенных к ним документов, предоставлять возможность устранять формальные ошибки и дополнять прилагаемые документы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944" y="5103674"/>
            <a:ext cx="113745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Функции: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     реализует государственную политику в области регулирования земельных отношений;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     обобщает практику применения земельного законодательства и совершенствует его;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     разрабатывает проекты нормативных правовых актов в области регулирования земельных отношений;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     разрабатывает правила рационального использования земель сельскохозяйственного назначения;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700" dirty="0">
                <a:latin typeface="Arial" pitchFamily="34" charset="0"/>
                <a:cs typeface="Arial" pitchFamily="34" charset="0"/>
              </a:rPr>
              <a:t>      разрабатывает правила резервирования земель</a:t>
            </a:r>
          </a:p>
        </p:txBody>
      </p:sp>
      <p:pic>
        <p:nvPicPr>
          <p:cNvPr id="7" name="Рисунок 6" descr="kisspng-computer-icons-icon-design-true-or-false-trivia-fa-5af89539323497.1112906415262405692057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873" y="2286000"/>
            <a:ext cx="2579036" cy="25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1773382" y="720436"/>
            <a:ext cx="10141527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Управление земельными ресурсами занимается:</a:t>
            </a:r>
            <a:endParaRPr lang="en-US" altLang="ko-KR" sz="7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607" y="4007214"/>
            <a:ext cx="5301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Направление его деятельности связано с: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Антикоррупционными</a:t>
            </a:r>
            <a:r>
              <a:rPr lang="ru-RU" dirty="0">
                <a:latin typeface="Arial" pitchFamily="34" charset="0"/>
                <a:cs typeface="Arial" pitchFamily="34" charset="0"/>
              </a:rPr>
              <a:t> мерами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Земельно-кадастровым планированием города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Землеустроительными мероприятиями</a:t>
            </a:r>
          </a:p>
        </p:txBody>
      </p:sp>
      <p:pic>
        <p:nvPicPr>
          <p:cNvPr id="6" name="Рисунок 5" descr="kisspng-mountain-idea-meadow-and-mountains-png-5a724515be6718.6031632715174382297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1927" y="3985288"/>
            <a:ext cx="6470073" cy="2872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59527" y="1607127"/>
            <a:ext cx="8894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Созданием условий для эффективного использования земли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Управлением земельными ресурсами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latin typeface="Arial" pitchFamily="34" charset="0"/>
                <a:cs typeface="Arial" pitchFamily="34" charset="0"/>
              </a:rPr>
              <a:t>Регулированием земельных отношений, способствующих социально-экономическому развитию и укреплению законности в сфере земельных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983179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Организация и порядок осуществления государственного контроля за использованием и охраной земель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405" y="1333287"/>
            <a:ext cx="110371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Государственный контроль за использованием и охраной земель осуществляют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центральный уполномоченный орган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территориальные подразделения и иные государственные органы в пределах их компетенции.</a:t>
            </a:r>
          </a:p>
          <a:p>
            <a:pPr algn="just" fontAlgn="base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Иными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государственными органами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осуществляющими государственный контроль за использованием и охраной земель, являются: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уполномоченный орган в области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охраны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окружающей среды;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уполномоченный орган по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делам архитектуры, градостроительства и строительства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уполномоченный орган в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сфере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сельского, лесного, охотничьего и рыбного хозяйства, особо охраняемых природных территорий, использования и охраны водных ресурсов;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уполномоченный орган по использованию и охране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недр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base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Государственный контроль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 использованием и охраной земель осуществляется в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проверки и профилактического контроля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посещением субъекта (объекта) контроля в соответствии с Предпринимательским кодексом Республики Казахстан;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профилактического контроля без посещения субъекта (объекта) контроля в соответствии с настоящим Кодексом РК.</a:t>
            </a:r>
          </a:p>
          <a:p>
            <a:pPr algn="just" fontAlgn="base">
              <a:buFont typeface="Arial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Государственный контроль также осуществляется при проведении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инвентаризации, обследовании земель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разработке схем и проектов, связанных с использованием земель, ведении государственных кадастров и мониторинга земель.</a:t>
            </a:r>
          </a:p>
        </p:txBody>
      </p:sp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105" y="3724562"/>
            <a:ext cx="5238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>
                <a:latin typeface="Arial" pitchFamily="34" charset="0"/>
                <a:cs typeface="Arial" pitchFamily="34" charset="0"/>
              </a:rPr>
              <a:t>Государственно - правовой механизм  регулирования использования и охраны земель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105" y="2114414"/>
            <a:ext cx="61891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Общие положения</a:t>
            </a:r>
          </a:p>
        </p:txBody>
      </p:sp>
      <p:pic>
        <p:nvPicPr>
          <p:cNvPr id="29700" name="Picture 4" descr="Международное право – Бесплатные иконки: разнообразный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28666" y="1069831"/>
            <a:ext cx="48768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5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983179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Порядок проведения профилактического контроля без посещения субъекта (объекта) контроля</a:t>
            </a:r>
            <a:endParaRPr lang="ru-RU" sz="2000" b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8036" y="1194742"/>
            <a:ext cx="7509163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500" dirty="0">
                <a:latin typeface="Arial" pitchFamily="34" charset="0"/>
                <a:cs typeface="Arial" pitchFamily="34" charset="0"/>
              </a:rPr>
              <a:t>Профилактический контроль без посещения субъекта (объекта) контроля проводится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государственными инспекторами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по использованию и охране земель территориального подразделения в отношении собственников или землепользователей, имеющих земельные участки сельскохозяйственного назначения для ведения крестьянского или фермерского хозяйства, сельскохозяйственного производства</a:t>
            </a:r>
          </a:p>
          <a:p>
            <a:pPr algn="just" fontAlgn="base"/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Целями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профилактического контроля без посещения субъекта (объекта) контроля являются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своевременное пресечение и предупреждение неиспользования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или нерационального использования земельных участков сельскохозяйственного назначения для ведения крестьянского или фермерского хозяйства, сельскохозяйственного производства, предоставление субъекту контроля права самостоятельного устранения выявленных нарушений и снижение административной нагрузки на него.</a:t>
            </a:r>
          </a:p>
          <a:p>
            <a:pPr algn="just" fontAlgn="base"/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500" dirty="0">
                <a:latin typeface="Arial" pitchFamily="34" charset="0"/>
                <a:cs typeface="Arial" pitchFamily="34" charset="0"/>
              </a:rPr>
              <a:t>Профилактический контроль без посещения субъекта (объекта) контроля осуществляется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ежегодно в период с сентября по ноябрь текущего года. </a:t>
            </a:r>
          </a:p>
          <a:p>
            <a:pPr algn="just" fontAlgn="base"/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500" dirty="0">
                <a:latin typeface="Arial" pitchFamily="34" charset="0"/>
                <a:cs typeface="Arial" pitchFamily="34" charset="0"/>
              </a:rPr>
              <a:t>В случае выявления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нарушения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по результатам профилактического контроля без посещения субъекта (объекта) контроля составляется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указание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об устранении нарушений требований земельного законодательства Республики Казахстан, которое направляется субъекту контроля в срок не позднее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пяти рабочих дней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со дня выявления нарушения.</a:t>
            </a:r>
          </a:p>
        </p:txBody>
      </p:sp>
      <p:pic>
        <p:nvPicPr>
          <p:cNvPr id="5" name="Рисунок 4" descr="kisspng-preventive-maintenance-total-productive-maintenanc-repair-5ab89ce1e59c41.2882809615220482259405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537855"/>
            <a:ext cx="4490453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9831793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400" dirty="0">
                <a:solidFill>
                  <a:srgbClr val="FF0000"/>
                </a:solidFill>
                <a:latin typeface="Arial" pitchFamily="34" charset="0"/>
              </a:rPr>
              <a:t>Должностные лица, осуществляющие государственный контроль за использованием и охраной земель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825" y="1568814"/>
            <a:ext cx="6520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К должностным лицам, осуществляющим государственный контроль за использованием и охраной земель, относятся: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Главный государственный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инспектор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использованию и охране земель Республики Казахстан;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главные государственные инспекторы по использованию и охране земель соответствующих административно-территориальных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единиц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государственные инспекторы по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использованию и охране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земель</a:t>
            </a:r>
          </a:p>
          <a:p>
            <a:pPr algn="just" fontAlgn="base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Главным государственным инспектором по использованию и охране земель Республики Казахстан является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руководитель ведомства центрального уполномоченного органа.</a:t>
            </a:r>
          </a:p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     </a:t>
            </a:r>
          </a:p>
          <a:p>
            <a:pPr algn="just" fontAlgn="base"/>
            <a:r>
              <a:rPr lang="ru-RU" sz="1600" dirty="0">
                <a:latin typeface="Arial" pitchFamily="34" charset="0"/>
                <a:cs typeface="Arial" pitchFamily="34" charset="0"/>
              </a:rPr>
              <a:t>Главные государственные инспекторы по использованию и охране земель имеют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бланки документов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изображением Государственного герба Республики Казахстан и со своим наименованием.</a:t>
            </a:r>
          </a:p>
        </p:txBody>
      </p:sp>
      <p:pic>
        <p:nvPicPr>
          <p:cNvPr id="5" name="Рисунок 4" descr="kisspng-logo-graphic-design-teamwork-industrial-worker-5ab8c427065ae7.5563972215220582790261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18764" y="1782731"/>
            <a:ext cx="3509359" cy="34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983179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Функции центрального уполномоченного органа, ведомства центрального уполномоченного органа и его территориальных подразделений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5018" y="1180887"/>
            <a:ext cx="748145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500" dirty="0">
                <a:latin typeface="Arial" pitchFamily="34" charset="0"/>
                <a:cs typeface="Arial" pitchFamily="34" charset="0"/>
              </a:rPr>
              <a:t>Центральный уполномоченный орган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организует и проводит государственный контроль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за использованием и охраной земель в пределах компетенции, предусмотренной настоящим Кодексом и законодательством Республики Казахстан.</a:t>
            </a:r>
          </a:p>
          <a:p>
            <a:pPr algn="just" fontAlgn="base"/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Территориальные подразделения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проводят государственный контроль за использованием и охраной земель, а именно за: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   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законностью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принятых решений местных исполнительных органов областей, городов республиканского значения, столицы, районов, городов областного значения,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акимов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городов районного значения, поселков, сел, сельских округов в области земельного законодательства Республики Казахстан;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     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правильностью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ведения государственного земельного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кадастра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и мониторинга земель;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     своевременным размещением местными исполнительными органами областей, городов республиканского значения, столицы, районов, городов областного значения, </a:t>
            </a:r>
            <a:r>
              <a:rPr lang="ru-RU" sz="1500" dirty="0" err="1">
                <a:latin typeface="Arial" pitchFamily="34" charset="0"/>
                <a:cs typeface="Arial" pitchFamily="34" charset="0"/>
              </a:rPr>
              <a:t>акимами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 городов районного значения, поселков, сел, сельских округов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информации со списками лиц, получивших земельный участок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недопущением самовольного занятия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земельных участков;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     своевременным и правильным проведением собственниками земельных участков и землепользователями комплекса организационно-хозяйственных, агротехнических, лесомелиоративных и гидротехнических противоэрозионных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мероприятий по восстановлению и сохранению плодородия почв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kisspng-federal-service-for-state-registration-cadastre-a-5b1a148aa9adf2.4404786515284358506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1929245"/>
            <a:ext cx="4440665" cy="33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983179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fontAlgn="base"/>
            <a:r>
              <a:rPr lang="ru-RU" sz="2000" dirty="0">
                <a:solidFill>
                  <a:srgbClr val="FF0000"/>
                </a:solidFill>
                <a:latin typeface="Arial" pitchFamily="34" charset="0"/>
              </a:rPr>
              <a:t>Права и обязанности должностных лиц органов, осуществляющих государственный контроль за использованием и охраной земель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861" y="1527251"/>
            <a:ext cx="76704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Должностные лица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осуществляющие государственный контроль за использованием и охраной земель,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имеют право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направлять в соответствующие органы или Государственную корпорацию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материалы о нарушениях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земельного законодательства Республики Казахстан для решения вопроса о привлечении виновных к ответственности;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составлять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протоколы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об административных правонарушениях за нарушение земельного законодательства Республики Казахстан;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беспрепятственно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посещать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организации,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обследовать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земельные участки, находящиеся в собственности и землепользовании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приостанавливать строительство жилых и производственных объектов в случае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отсутствия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правоустанавливающего и идентификационного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документов</a:t>
            </a:r>
          </a:p>
          <a:p>
            <a:pPr algn="just" fontAlgn="base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Должностные лица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осуществляющие государственный контроль за использованием и охраной земель,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обязаны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своевременно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принимать меры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 нарушителям земельного законодательства Республики Казахстан;</a:t>
            </a:r>
          </a:p>
          <a:p>
            <a:pPr algn="just" fontAlgn="base"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  объективно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готовить материалы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проводимых проверок.</a:t>
            </a:r>
          </a:p>
        </p:txBody>
      </p:sp>
      <p:pic>
        <p:nvPicPr>
          <p:cNvPr id="5" name="Рисунок 4" descr="kisspng-criminal-defense-lawyer-law-firm-court-law-school-5b16e3ab9ff943.0130535415282267316553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1164" y="1808019"/>
            <a:ext cx="3439390" cy="34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3" y="2615778"/>
            <a:ext cx="629747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593706" y="528868"/>
            <a:ext cx="62475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2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регулирование земельных отношений и </a:t>
            </a:r>
            <a:r>
              <a:rPr lang="ru-RU" sz="2000" b="1" cap="al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цур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CF3AB6-1AE0-4AF0-B8F2-BE0DEF030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7" y="418776"/>
            <a:ext cx="1139028" cy="1128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678873"/>
            <a:ext cx="5929745" cy="3655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8653" y="1997748"/>
            <a:ext cx="55833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Цели устойчивого развития </a:t>
            </a: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Sustainable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Development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Goals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SDGs</a:t>
            </a:r>
            <a:r>
              <a:rPr lang="ru-RU" dirty="0">
                <a:latin typeface="Arial" pitchFamily="34" charset="0"/>
                <a:cs typeface="Arial" pitchFamily="34" charset="0"/>
              </a:rPr>
              <a:t>), утвержденные Организацией Объединенных Наций, включают в себя ряд амбициозных целей,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направленных на решение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множества мировых проблем, включая бедность, неравенство, климатические изменения, экономический рост и земельные вопросы. В частности, цель №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dirty="0">
                <a:latin typeface="Arial" pitchFamily="34" charset="0"/>
                <a:cs typeface="Arial" pitchFamily="34" charset="0"/>
              </a:rPr>
              <a:t> "Жизнь на суше"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Life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on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Land</a:t>
            </a:r>
            <a:r>
              <a:rPr lang="ru-RU" dirty="0">
                <a:latin typeface="Arial" pitchFamily="34" charset="0"/>
                <a:cs typeface="Arial" pitchFamily="34" charset="0"/>
              </a:rPr>
              <a:t>) напрямую связана с земельными отношениями.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0762" y="4993297"/>
            <a:ext cx="10723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Государственное регулирование земельных отношений и цели устойчивого развития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взаимосвязаны</a:t>
            </a:r>
            <a:r>
              <a:rPr lang="ru-RU" dirty="0">
                <a:latin typeface="Arial" pitchFamily="34" charset="0"/>
                <a:cs typeface="Arial" pitchFamily="34" charset="0"/>
              </a:rPr>
              <a:t>, поскольку устойчивое развитие ориентировано на создание баланса между социальными, экономическими и экологическими аспектами использования земельных ресурсов. Государство может играть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ключевую роль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в достижении этих целей устойчивого развития через регулирование земельных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8101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28942-49F9-4544-BC1F-34F4BA8C21F4}"/>
              </a:ext>
            </a:extLst>
          </p:cNvPr>
          <p:cNvSpPr/>
          <p:nvPr/>
        </p:nvSpPr>
        <p:spPr>
          <a:xfrm rot="5400000">
            <a:off x="-214409" y="5609486"/>
            <a:ext cx="10509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pngwng.com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4A4E5-E634-4C47-8656-48192A02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44" y="236141"/>
            <a:ext cx="3473629" cy="6350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572229" y="1279147"/>
            <a:ext cx="481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Ликвидация нищеты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594808" y="1964645"/>
            <a:ext cx="425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15: Сохранение экосистем суши</a:t>
            </a:r>
            <a:endParaRPr lang="ru-RU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3760501" y="2808495"/>
            <a:ext cx="636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9: Индустриализация, инновации и инфраструктура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09FFFC9-8E73-423F-ACB7-F3649FEEE343}"/>
              </a:ext>
            </a:extLst>
          </p:cNvPr>
          <p:cNvSpPr/>
          <p:nvPr/>
        </p:nvSpPr>
        <p:spPr>
          <a:xfrm>
            <a:off x="4989236" y="3766693"/>
            <a:ext cx="559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11: Устойчивые города и населенные пункты</a:t>
            </a:r>
            <a:endParaRPr lang="ru-RU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0E2BBC-377D-4A1D-84AF-16A00E3A4F78}"/>
              </a:ext>
            </a:extLst>
          </p:cNvPr>
          <p:cNvSpPr/>
          <p:nvPr/>
        </p:nvSpPr>
        <p:spPr>
          <a:xfrm>
            <a:off x="6024979" y="46944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Цель 12: Ответственное потребление и производство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7874431" y="5363803"/>
            <a:ext cx="323153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Цель 16: Мир, правосудие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и эффективные институты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D0D72A-FC50-4B5C-A1EC-EC6FA06AB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4" y="4586011"/>
            <a:ext cx="3210907" cy="18066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44" y="2955994"/>
            <a:ext cx="993756" cy="9937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83" y="3900513"/>
            <a:ext cx="1008000" cy="100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81" y="4985346"/>
            <a:ext cx="1008000" cy="100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31" y="5522395"/>
            <a:ext cx="1008000" cy="1008000"/>
          </a:xfrm>
          <a:prstGeom prst="rect">
            <a:avLst/>
          </a:prstGeom>
        </p:spPr>
      </p:pic>
      <p:pic>
        <p:nvPicPr>
          <p:cNvPr id="14338" name="Picture 2" descr="Цели в области устойчивого развития"/>
          <p:cNvPicPr>
            <a:picLocks noChangeAspect="1" noChangeArrowheads="1"/>
          </p:cNvPicPr>
          <p:nvPr/>
        </p:nvPicPr>
        <p:blipFill>
          <a:blip r:embed="rId9"/>
          <a:srcRect r="84459" b="68360"/>
          <a:stretch>
            <a:fillRect/>
          </a:stretch>
        </p:blipFill>
        <p:spPr bwMode="auto">
          <a:xfrm>
            <a:off x="387927" y="818981"/>
            <a:ext cx="1108365" cy="1107364"/>
          </a:xfrm>
          <a:prstGeom prst="rect">
            <a:avLst/>
          </a:prstGeom>
          <a:noFill/>
        </p:spPr>
      </p:pic>
      <p:pic>
        <p:nvPicPr>
          <p:cNvPr id="14340" name="Picture 4" descr="Цели в области устойчивого развития"/>
          <p:cNvPicPr>
            <a:picLocks noChangeAspect="1" noChangeArrowheads="1"/>
          </p:cNvPicPr>
          <p:nvPr/>
        </p:nvPicPr>
        <p:blipFill>
          <a:blip r:embed="rId9"/>
          <a:srcRect l="33669" t="68666" r="50816"/>
          <a:stretch>
            <a:fillRect/>
          </a:stretch>
        </p:blipFill>
        <p:spPr bwMode="auto">
          <a:xfrm>
            <a:off x="1163783" y="2092037"/>
            <a:ext cx="1080654" cy="107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0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3" y="281870"/>
            <a:ext cx="1146663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just" fontAlgn="base"/>
            <a:r>
              <a:rPr lang="ru-RU" sz="1800" dirty="0">
                <a:solidFill>
                  <a:srgbClr val="FF0000"/>
                </a:solidFill>
                <a:latin typeface="Arial" pitchFamily="34" charset="0"/>
              </a:rPr>
              <a:t>Цели устойчивого развития (</a:t>
            </a:r>
            <a:r>
              <a:rPr lang="ru-RU" sz="1800" dirty="0" err="1">
                <a:solidFill>
                  <a:srgbClr val="FF0000"/>
                </a:solidFill>
                <a:latin typeface="Arial" pitchFamily="34" charset="0"/>
              </a:rPr>
              <a:t>Sustainable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itchFamily="34" charset="0"/>
              </a:rPr>
              <a:t>Development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itchFamily="34" charset="0"/>
              </a:rPr>
              <a:t>Goals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</a:rPr>
              <a:t>, </a:t>
            </a:r>
            <a:r>
              <a:rPr lang="ru-RU" sz="1800" dirty="0" err="1">
                <a:solidFill>
                  <a:srgbClr val="FF0000"/>
                </a:solidFill>
                <a:latin typeface="Arial" pitchFamily="34" charset="0"/>
              </a:rPr>
              <a:t>SDGs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</a:rPr>
              <a:t>) в значительной степени связаны с государственным регулированием земельных отношений, так как многие из этих целей требуют активного участия государств и наличия эффективных политик и мер для их достижения.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278" y="1679651"/>
            <a:ext cx="54399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Courier New" pitchFamily="49" charset="0"/>
              <a:buChar char="o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Многие цели устойчивого развития, такие как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№ 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(Устранение крайней нищеты) 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№ 5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(Равенство полов), связаны с вопросами справедливого распределения земли и правами на землю. Государства должны разрабатывать и внедрять политики, которые обеспечивают равенство в доступе к земле и справедливость в земельных правоотношениях.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8727" y="4256597"/>
            <a:ext cx="46274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Courier New" pitchFamily="49" charset="0"/>
              <a:buChar char="o"/>
            </a:pP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Цели № 11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(Устойчивые города и поселки) и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№ 15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(Жизнь на суше) требуют разработки государственных стратегий для устойчивого использования городских и сельских земель, а также охраны экосистем. Это включает в себя регулирование земельного планирования и использования земли.</a:t>
            </a:r>
          </a:p>
        </p:txBody>
      </p:sp>
      <p:pic>
        <p:nvPicPr>
          <p:cNvPr id="45058" name="Picture 2" descr="Равенство – Бесплатные иконки: люд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83395" y="1305501"/>
            <a:ext cx="2767734" cy="2767735"/>
          </a:xfrm>
          <a:prstGeom prst="rect">
            <a:avLst/>
          </a:prstGeom>
          <a:noFill/>
        </p:spPr>
      </p:pic>
      <p:pic>
        <p:nvPicPr>
          <p:cNvPr id="8" name="Рисунок 7" descr="kisspng-infographic-infrastructure-royalty-free-illustrati-urban-infrastructure-banner-design-vector-material-5aa6c9d6adc052.0226682515208800867117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718" y="2687782"/>
            <a:ext cx="6015900" cy="36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14" y="612851"/>
            <a:ext cx="52736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Courier New" pitchFamily="49" charset="0"/>
              <a:buChar char="o"/>
            </a:pP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№ 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(Без голода) требует устойчивого сельского хозяйства, что связано с государственным регулированием земельного использования и земельных прав в сельских районах. Государства должны разрабатывать политики, которые способствуют устойчивому сельскому развитию и продовольственной безопасности.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44835" y="3577725"/>
            <a:ext cx="64562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itchFamily="49" charset="0"/>
              <a:buChar char="o"/>
            </a:pP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№ 9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устойчивого развития направлена на "строительство устойчивой инфраструктуры, индустриализацию и поощрение инноваций".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Земельное планирование для инфраструктуры: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строительства инфраструктуры, такой как дороги, мосты, железные дороги, аэропорты и другие объекты, требуется земля. Государство должно регулировать использование земельных ресурсов, чтобы обеспечить доступ к земле для подобных проектов. Это включает в себя выделение земли под инфраструктуру, согласование планов землепользования и выдачу разрешений на строительство.</a:t>
            </a:r>
          </a:p>
        </p:txBody>
      </p:sp>
      <p:pic>
        <p:nvPicPr>
          <p:cNvPr id="6" name="Рисунок 5" descr="kisspng-conservation-agriculture-farmer-cartoon-clip-art-agriculture-5abc478fe2b455.76299563152228852792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45" y="171797"/>
            <a:ext cx="3355378" cy="3271494"/>
          </a:xfrm>
          <a:prstGeom prst="rect">
            <a:avLst/>
          </a:prstGeom>
        </p:spPr>
      </p:pic>
      <p:pic>
        <p:nvPicPr>
          <p:cNvPr id="7" name="Рисунок 6" descr="kisspng-web-design-graphic-design-icon-5a680449704f92.14854618151676628146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21066"/>
          <a:stretch>
            <a:fillRect/>
          </a:stretch>
        </p:blipFill>
        <p:spPr>
          <a:xfrm>
            <a:off x="263234" y="2685546"/>
            <a:ext cx="4987639" cy="39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02" y="1579547"/>
            <a:ext cx="367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60BC8-9DF9-CEE3-6EF4-6B1919858F8C}"/>
              </a:ext>
            </a:extLst>
          </p:cNvPr>
          <p:cNvSpPr txBox="1"/>
          <p:nvPr/>
        </p:nvSpPr>
        <p:spPr>
          <a:xfrm>
            <a:off x="320201" y="2097958"/>
            <a:ext cx="11511581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Государственное регулирование земельных отношений играет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решающую роль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создании справедливых, устойчивых и эффективных систем управления земельными ресурсами. Эта область управления важна для многих аспектов устойчивого развития, включая социальное равенство, экологическую устойчивость, экономический рост и развитие инфраструктуры. </a:t>
            </a:r>
          </a:p>
          <a:p>
            <a:pPr marL="266700" indent="-266700" algn="just" fontAlgn="base">
              <a:lnSpc>
                <a:spcPct val="150000"/>
              </a:lnSpc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66700" indent="-2667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Все аспекты государственного регулирования земельных отношений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неразрывно связаны </a:t>
            </a:r>
            <a:r>
              <a:rPr lang="ru-RU" dirty="0">
                <a:latin typeface="Arial" pitchFamily="34" charset="0"/>
                <a:cs typeface="Arial" pitchFamily="34" charset="0"/>
              </a:rPr>
              <a:t>с достижением целей устойчивого развития, установленных Организацией Объединенных Наций. Правильное управление земельными ресурсами способствует более справедливому и устойчивому будущему, улучшает качество жизни людей и сохраняет природную среду для будущих поколений. Государства, работающие над совершенствованием системы регулирования земельных отношений, могут сделать значительный вклад в достижение целей устойчивого развития.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DCE5A-CD17-443B-8E7A-2DEC63569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" y="77934"/>
            <a:ext cx="1510984" cy="1420325"/>
          </a:xfrm>
          <a:prstGeom prst="rect">
            <a:avLst/>
          </a:prstGeom>
        </p:spPr>
      </p:pic>
      <p:pic>
        <p:nvPicPr>
          <p:cNvPr id="6" name="Рисунок 5" descr="kisspng-checklist-check-sheet-business-management-clip-art-list-5ac1108dae8a96.263523441522602125715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6288" y="166255"/>
            <a:ext cx="2022042" cy="21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7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1F03F-F58F-4C06-9F22-5B4B7054E86C}"/>
              </a:ext>
            </a:extLst>
          </p:cNvPr>
          <p:cNvSpPr txBox="1"/>
          <p:nvPr/>
        </p:nvSpPr>
        <p:spPr>
          <a:xfrm>
            <a:off x="489842" y="230868"/>
            <a:ext cx="7204920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42" y="920925"/>
            <a:ext cx="10344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1. Республика Казахстан. Конституция принята на республиканском референдуме 30 августа 1995 г. // Ведомости Парламента Республики Казахстан, 1996 г., N 4, ст. 217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2. Земельный Кодекс РК  от 20 июня 2003 года № 442.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3. Об утверждении Положения о Комитете по управлению земельными ресурсами Министерства сельского хозяйства Республики Казахстан. Приказ Министра сельского хозяйства Республики Казахстан от 26 мая 2016 года № 236.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kisspng-the-general-statutes-of-connecticut-law-book-clip-list-laws-cliparts-5a8899521dab26.2544984015189015861215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2525" y="3065755"/>
            <a:ext cx="3346847" cy="37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8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70" y="16138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ЛЕКЦИИ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634" y="2082008"/>
            <a:ext cx="65751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земельных отношений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контроля за использованием и охраной земель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Принципы и функции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регулирования земельных отношений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Компетенция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органов в области земельных отношений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земельными ресурсами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порядок осуществления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контроля за использованием и охраной земель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Права и обязанности должностных лиц, осуществляющих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контроль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Государственное регулирование земельных отношений и ЦУР</a:t>
            </a:r>
          </a:p>
        </p:txBody>
      </p:sp>
      <p:pic>
        <p:nvPicPr>
          <p:cNvPr id="7" name="Рисунок 6" descr="kisspng-emojipedia-efvet-annual-conference-2-18-the-writin-iconos-de-hand-write-vectoriales-127-iconos-grat-5b7627732b33d0.200588131534470003177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21782" y="3823853"/>
            <a:ext cx="2576945" cy="2576945"/>
          </a:xfrm>
          <a:prstGeom prst="rect">
            <a:avLst/>
          </a:prstGeom>
        </p:spPr>
      </p:pic>
      <p:pic>
        <p:nvPicPr>
          <p:cNvPr id="8" name="Рисунок 7" descr="kisspng-writing-computer-icons-website-content-writer-read-download-png-writing-icon-5ab1048e34b563.1102318015215504782159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3347" y="568035"/>
            <a:ext cx="3027219" cy="30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950" y="515081"/>
            <a:ext cx="5835124" cy="500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СПИСОК ИСПОЛЬЗОВАННЫХ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ИСТОЧНИКОВ</a:t>
            </a:r>
            <a:endParaRPr lang="en-US" altLang="ko-KR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F8ACD-F8E8-3E67-E3DA-2239111DB214}"/>
              </a:ext>
            </a:extLst>
          </p:cNvPr>
          <p:cNvSpPr txBox="1"/>
          <p:nvPr/>
        </p:nvSpPr>
        <p:spPr>
          <a:xfrm>
            <a:off x="419330" y="1494484"/>
            <a:ext cx="1158948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https://www.un.org/sustainabledevelopment/ru/sustainable-development-goals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https://www.gov.kz/memleket/entities/land?lang=ru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https://www.gov.kz/memleket/entities/aqmola-sand/activities/7355?lang=ru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https://stud.kz/ru/referat/show/29540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kisspng-internet-explorer-9-computer-icons-internet-explorer-logo-icon-5ab0d8b26054e5.3292337115215392503946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0400" y="1967345"/>
            <a:ext cx="4890655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81031" y="1513632"/>
            <a:ext cx="3152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ЛЕКЦИИ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6377" y="2462488"/>
            <a:ext cx="877776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Раскрыть основную цель, понятие и особенности государственно-правового механизма регулирования земельных отношений.</a:t>
            </a:r>
          </a:p>
        </p:txBody>
      </p:sp>
      <p:pic>
        <p:nvPicPr>
          <p:cNvPr id="27650" name="Picture 2" descr="Цель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08920" y="3491344"/>
            <a:ext cx="3141806" cy="314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3891" y="1348304"/>
            <a:ext cx="64146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Государственное регулирование земельных отношений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это система мер, направленных на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рационального и эффективного использования земли, ее охрану,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воспроизводство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повышение плодородия почв, сохранение и создание благоприятной для людей окружающей среды, на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защиту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прав собственности, владения и пользования землей путем осуществления комплекса организационных, правовых, экономических мер.</a:t>
            </a:r>
          </a:p>
          <a:p>
            <a:pPr algn="just">
              <a:lnSpc>
                <a:spcPct val="15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Государственный контроль за использованием и охраной земель осуществляется в соответствии с 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Конституцией Республики Казахстан, Земельным кодексом Республики Казахстан и настоящими Правилами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целью обеспечения соблюдения земельного законодательства Республики Казахстан.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17613"/>
            <a:ext cx="9898207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Государственное регулирование земельных отношений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kisspng-law-regulation-free-content-clip-art-lawsuit-cliparts-5aa9f83c1c56f7.6750004415210885721161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010" y="1753004"/>
            <a:ext cx="4652275" cy="37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635" y="1445287"/>
            <a:ext cx="57773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государственного контроля состоят в: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обеспечении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соблюдения земельного законодательства Республики Казахстан государственными органами, физическими, юридическими и должностными лицами, выявления и устранения нарушений законодательства Республики Казахстан,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восстановления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нарушенных прав граждан и юридических лиц,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соблюдения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правил пользования земельными участками,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правильности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ведения земельного кадастра и землеустройства и выполнения мероприятий по рациональному использованию и охране земель.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490855" y="417613"/>
            <a:ext cx="9898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государственного контроля за использованием и охраной земель</a:t>
            </a:r>
          </a:p>
        </p:txBody>
      </p:sp>
      <p:pic>
        <p:nvPicPr>
          <p:cNvPr id="6" name="Рисунок 5" descr="kisspng-lawyer-symbol-criminal-law-justice-lawyer-5ac000a0427870.3452729415225325122723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8562" y="983672"/>
            <a:ext cx="5250873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7" y="837763"/>
            <a:ext cx="839542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Публичный интерес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Государство часто регулирует земельные отношения, чтобы защитить общественные интересы, такие как сохранение природных ресурсов, охрана окружающей среды, развитие инфраструктуры и обеспечение доступа к земле для населения.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Правовая защита прав собственности: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Государство должно обеспечивать защиту прав собственности на землю и обеспечивать механизмы для урегулирования споров и конфликтов.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Устойчивое развитие: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Современные принципы регулирования также включают в себя стремление к устойчивому развитию, что подразумевает баланс между экономическими, экологическими и социальными аспектами использования земельных ресурсов.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DEA5FE-110B-4375-80C3-CBE95DE90B27}"/>
              </a:ext>
            </a:extLst>
          </p:cNvPr>
          <p:cNvSpPr/>
          <p:nvPr/>
        </p:nvSpPr>
        <p:spPr>
          <a:xfrm>
            <a:off x="1538287" y="196357"/>
            <a:ext cx="97808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Принципы государственного регулирования земельных отношений</a:t>
            </a:r>
            <a:endParaRPr lang="ru-RU" sz="2000" b="1" cap="all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8946" y="1548854"/>
            <a:ext cx="885305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Частная собственность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 Принцип уважения частной собственности позволяет собственникам земли использовать ее в рамках законов и регулирований. Государство может устанавливать ограничения и правила, чтобы обеспечить соблюдение общественных интересов.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Экономическая эффективность: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Регулирование земельных отношений должно способствовать эффективному использованию земли и стимулировать экономический рост.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Прозрачность и участие общества: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Государство должно обеспечивать прозрачность в процессе выдачи прав на землю и вовлекать общественность в процессы принятия решений в области земельных отношений.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0" y="1828800"/>
            <a:ext cx="12192000" cy="2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0" y="3048000"/>
            <a:ext cx="12192000" cy="4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3851564"/>
            <a:ext cx="12192000" cy="1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0" y="4585855"/>
            <a:ext cx="12192000" cy="1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0" y="5749637"/>
            <a:ext cx="12192000" cy="1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kisspng-gavel-judge-court-computer-icons-clip-art-lawyer-5ac3930ebb6c87.4577256215227666067677.png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97836" y="166255"/>
            <a:ext cx="1607128" cy="1607128"/>
          </a:xfrm>
          <a:prstGeom prst="rect">
            <a:avLst/>
          </a:prstGeom>
        </p:spPr>
      </p:pic>
      <p:pic>
        <p:nvPicPr>
          <p:cNvPr id="12" name="Рисунок 11" descr="kisspng-contract-computer-icons-clip-art-documents-5b23d22ddcd995.076733591529074221904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564" y="1731817"/>
            <a:ext cx="1454727" cy="1454727"/>
          </a:xfrm>
          <a:prstGeom prst="rect">
            <a:avLst/>
          </a:prstGeom>
        </p:spPr>
      </p:pic>
      <p:pic>
        <p:nvPicPr>
          <p:cNvPr id="14" name="Рисунок 13" descr="kisspng-book-silhouette-royalty-free-clip-art-open-book-5abd87d0b389d5.082592191522370512735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2836" y="5749938"/>
            <a:ext cx="2106234" cy="11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971163-F88C-4D71-9DBD-F5A1D04DECBA}"/>
              </a:ext>
            </a:extLst>
          </p:cNvPr>
          <p:cNvSpPr/>
          <p:nvPr/>
        </p:nvSpPr>
        <p:spPr>
          <a:xfrm>
            <a:off x="1696915" y="1269765"/>
            <a:ext cx="7222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Правительства Республики Казахстан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DC5E20-0090-4F57-9488-C240688F9E25}"/>
              </a:ext>
            </a:extLst>
          </p:cNvPr>
          <p:cNvSpPr/>
          <p:nvPr/>
        </p:nvSpPr>
        <p:spPr>
          <a:xfrm>
            <a:off x="2314004" y="2012298"/>
            <a:ext cx="8195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уполномоченного органа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70BB9B-C9C2-4F8D-9EED-873AB02CC3AD}"/>
              </a:ext>
            </a:extLst>
          </p:cNvPr>
          <p:cNvSpPr/>
          <p:nvPr/>
        </p:nvSpPr>
        <p:spPr>
          <a:xfrm>
            <a:off x="4203652" y="4350632"/>
            <a:ext cx="8196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районного (кроме районов в городах) исполнительного органа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0E2BBC-377D-4A1D-84AF-16A00E3A4F78}"/>
              </a:ext>
            </a:extLst>
          </p:cNvPr>
          <p:cNvSpPr/>
          <p:nvPr/>
        </p:nvSpPr>
        <p:spPr>
          <a:xfrm>
            <a:off x="2965253" y="2670218"/>
            <a:ext cx="7548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местных представительных органов и органов местного самоуправления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3648430" y="3556297"/>
            <a:ext cx="7171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местного исполнительного органа области, города республиканского значения, столицы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0" y="988615"/>
            <a:ext cx="1132168" cy="9510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483BEA-14AF-4715-8807-70DE225CB527}"/>
              </a:ext>
            </a:extLst>
          </p:cNvPr>
          <p:cNvSpPr/>
          <p:nvPr/>
        </p:nvSpPr>
        <p:spPr>
          <a:xfrm>
            <a:off x="724095" y="598413"/>
            <a:ext cx="10068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государственных органов в области земельных отношений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3620721" y="5191132"/>
            <a:ext cx="700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местного исполнительного органа города областного значения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9" y="5532907"/>
            <a:ext cx="1132168" cy="9510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50" y="2595742"/>
            <a:ext cx="1132168" cy="9510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1" y="1833741"/>
            <a:ext cx="1132168" cy="9510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12" y="3413160"/>
            <a:ext cx="1132168" cy="9510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13" y="4826324"/>
            <a:ext cx="1132168" cy="9510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F9375AE-B3C1-4C84-80A5-DC3F09D6A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050" y="4161306"/>
            <a:ext cx="1132168" cy="95102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70F6ED3-852B-4199-AEAA-E483D50B2EFB}"/>
              </a:ext>
            </a:extLst>
          </p:cNvPr>
          <p:cNvSpPr/>
          <p:nvPr/>
        </p:nvSpPr>
        <p:spPr>
          <a:xfrm>
            <a:off x="2498502" y="5966987"/>
            <a:ext cx="7005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Компетенция </a:t>
            </a:r>
            <a:r>
              <a:rPr lang="ru-RU" dirty="0" err="1"/>
              <a:t>акимов</a:t>
            </a:r>
            <a:r>
              <a:rPr lang="ru-RU" dirty="0"/>
              <a:t> города районного значения, поселка, села, сельских округов</a:t>
            </a:r>
          </a:p>
        </p:txBody>
      </p:sp>
    </p:spTree>
    <p:extLst>
      <p:ext uri="{BB962C8B-B14F-4D97-AF65-F5344CB8AC3E}">
        <p14:creationId xmlns:p14="http://schemas.microsoft.com/office/powerpoint/2010/main" val="79352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62" y="2826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Компетенция Правительства Республики Казахстан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57EB-011D-EA5D-1A04-9EF83F40F67C}"/>
              </a:ext>
            </a:extLst>
          </p:cNvPr>
          <p:cNvSpPr txBox="1"/>
          <p:nvPr/>
        </p:nvSpPr>
        <p:spPr>
          <a:xfrm>
            <a:off x="329745" y="1271533"/>
            <a:ext cx="64866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разработка основных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направлений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государственной политики в области использования и охраны земельного фонда Республики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предоставление и изъятие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земельных участков, в том числе для государственных нужд, из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земель всех категорий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случаях, связанных с созданием и расширением особо охраняемых природных территорий республиканского значения, выполнением международных обязательств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установление и изменение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границ</a:t>
            </a:r>
            <a:r>
              <a:rPr lang="ru-RU" dirty="0">
                <a:latin typeface="Arial" pitchFamily="34" charset="0"/>
                <a:cs typeface="Arial" pitchFamily="34" charset="0"/>
              </a:rPr>
              <a:t> (черты) городов республиканского значения и столицы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согласование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предложений местных представительных и исполнительных органов области по вопросам изменения границ городов областного значения, а также установление и изменение пригородных зон вокруг городов областного значения</a:t>
            </a:r>
          </a:p>
          <a:p>
            <a:pPr marL="342900" indent="-342900" algn="just" fontAlgn="base">
              <a:buFont typeface="+mj-lt"/>
              <a:buAutoNum type="arabicPeriod"/>
            </a:pPr>
            <a:r>
              <a:rPr lang="ru-RU" dirty="0">
                <a:latin typeface="Arial" pitchFamily="34" charset="0"/>
                <a:cs typeface="Arial" pitchFamily="34" charset="0"/>
              </a:rPr>
              <a:t>определение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порядка отнесения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земель к особо охраняемым природным территориям</a:t>
            </a:r>
          </a:p>
        </p:txBody>
      </p:sp>
      <p:sp>
        <p:nvSpPr>
          <p:cNvPr id="21506" name="AutoShape 2" descr="Глава государства провел расширенное заседание Правительства — Официальный  сайт Президента Республики Казах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Глава государства провел расширенное заседание Правительства — Официальный  сайт Президента Республики Казах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kisspng-organization-governance-board-of-directors-non-gov-government-5ac0ccae660b13.895474651522584750418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1855" y="928254"/>
            <a:ext cx="5320145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7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2907</Words>
  <Application>Microsoft Office PowerPoint</Application>
  <PresentationFormat>Широкоэкранный</PresentationFormat>
  <Paragraphs>216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INOT green cam</dc:creator>
  <cp:lastModifiedBy>Roza Yerezhepkyzy</cp:lastModifiedBy>
  <cp:revision>124</cp:revision>
  <dcterms:created xsi:type="dcterms:W3CDTF">2023-10-03T04:02:03Z</dcterms:created>
  <dcterms:modified xsi:type="dcterms:W3CDTF">2024-04-21T08:05:30Z</dcterms:modified>
</cp:coreProperties>
</file>